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64" r:id="rId2"/>
    <p:sldId id="637" r:id="rId3"/>
    <p:sldId id="638" r:id="rId4"/>
    <p:sldId id="639" r:id="rId5"/>
    <p:sldId id="640" r:id="rId6"/>
    <p:sldId id="641" r:id="rId7"/>
    <p:sldId id="642" r:id="rId8"/>
    <p:sldId id="655" r:id="rId9"/>
    <p:sldId id="645" r:id="rId10"/>
    <p:sldId id="646" r:id="rId11"/>
    <p:sldId id="647" r:id="rId12"/>
    <p:sldId id="656" r:id="rId13"/>
    <p:sldId id="650" r:id="rId14"/>
    <p:sldId id="652" r:id="rId15"/>
    <p:sldId id="653" r:id="rId16"/>
    <p:sldId id="654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C6401"/>
    <a:srgbClr val="92D050"/>
    <a:srgbClr val="FFC000"/>
    <a:srgbClr val="D3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22" autoAdjust="0"/>
    <p:restoredTop sz="93146" autoAdjust="0"/>
  </p:normalViewPr>
  <p:slideViewPr>
    <p:cSldViewPr>
      <p:cViewPr>
        <p:scale>
          <a:sx n="101" d="100"/>
          <a:sy n="101" d="100"/>
        </p:scale>
        <p:origin x="1368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2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E734C3EB-C427-8942-A340-DEB8F89261FD}" type="datetime1">
              <a:rPr lang="en-US"/>
              <a:pPr>
                <a:defRPr/>
              </a:pPr>
              <a:t>5/23/17</a:t>
            </a:fld>
            <a:endParaRPr lang="en-US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6737409-247B-5E46-82ED-DDF067751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26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D5446C1-ECA1-A344-B21A-61FDA43922DD}" type="datetime1">
              <a:rPr lang="en-US"/>
              <a:pPr>
                <a:defRPr/>
              </a:pPr>
              <a:t>5/23/17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E8A23DA-EF53-A94D-B6F6-F4790689C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156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26B5C1-EBBF-074D-AC0C-0BBE85E5B875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692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3-4 PKs = Heads Up</a:t>
            </a: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4-5 PKs = Final Chat</a:t>
            </a: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5-6 PKs = YC 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 is this about right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8A23DA-EF53-A94D-B6F6-F4790689CDA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03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8A23DA-EF53-A94D-B6F6-F4790689CD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51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8A23DA-EF53-A94D-B6F6-F4790689CD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27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71600"/>
            <a:ext cx="9144000" cy="147002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76600"/>
            <a:ext cx="9144000" cy="1295400"/>
          </a:xfr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1E90F-4D9D-7A4C-8FB3-3635F698F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3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9C1F7-A6CE-FE4A-9ACD-778CB998A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90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990600"/>
            <a:ext cx="2286000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90600"/>
            <a:ext cx="6705600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F3A86-0550-7742-914A-CA45D6CF1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2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F51D4-4EC7-1F49-BACE-95A1F46AC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B262-8D52-C648-840D-A7CE48943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7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1336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80F89-08AB-4C41-A022-0F5C8DE37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8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BC9F7-5EF3-B445-9CD1-16EC64A9F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69CB7-D355-1249-801C-B16B404DD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46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47FF2-4469-E94A-BC37-90DE9F38F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8F895-E55A-5F4F-A56A-3F1F740B8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3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EC35A-C0E9-0543-B5BB-B3F3F4346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6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81000"/>
            <a:ext cx="88392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524000"/>
            <a:ext cx="8534400" cy="4343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47838A9-5145-3143-9333-666464D36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50825" indent="-342900" algn="l" rtl="0" eaLnBrk="0" fontAlgn="base" hangingPunct="0">
        <a:spcBef>
          <a:spcPct val="20000"/>
        </a:spcBef>
        <a:spcAft>
          <a:spcPts val="60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har char="–"/>
        <a:defRPr sz="24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har char="•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har char="–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har char="»"/>
        <a:defRPr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4"/>
          <p:cNvSpPr>
            <a:spLocks noGrp="1" noChangeArrowheads="1"/>
          </p:cNvSpPr>
          <p:nvPr>
            <p:ph type="title"/>
          </p:nvPr>
        </p:nvSpPr>
        <p:spPr>
          <a:xfrm>
            <a:off x="3200400" y="3429000"/>
            <a:ext cx="5638800" cy="3452648"/>
          </a:xfrm>
          <a:solidFill>
            <a:schemeClr val="accent2">
              <a:alpha val="0"/>
            </a:schemeClr>
          </a:solidFill>
        </p:spPr>
        <p:txBody>
          <a:bodyPr anchor="ctr"/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Escalation</a:t>
            </a:r>
            <a:br>
              <a:rPr lang="en-US" sz="36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2017</a:t>
            </a:r>
            <a:br>
              <a:rPr lang="en-US" sz="36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PART 2</a:t>
            </a:r>
            <a:br>
              <a:rPr lang="en-US" sz="3600" b="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b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‘Final chat’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Don't be vague, be clear about what *</a:t>
            </a:r>
            <a:r>
              <a:rPr lang="en-AU" b="1" dirty="0">
                <a:latin typeface="Arial" charset="0"/>
                <a:ea typeface="ＭＳ Ｐゴシック" charset="0"/>
                <a:cs typeface="ＭＳ Ｐゴシック" charset="0"/>
              </a:rPr>
              <a:t>specifically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* the trend is you are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addressing</a:t>
            </a:r>
          </a:p>
          <a:p>
            <a:r>
              <a:rPr lang="en-AU" i="1" dirty="0" smtClean="0">
                <a:latin typeface="Arial" charset="0"/>
                <a:ea typeface="ＭＳ Ｐゴシック" charset="0"/>
                <a:cs typeface="ＭＳ Ｐゴシック" charset="0"/>
              </a:rPr>
              <a:t>“If that trend continues, you’ll lose a player to the bin”</a:t>
            </a:r>
          </a:p>
          <a:p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The ‘old’ referee coaching advice – “don’t back yourself into a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corner” 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is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no longer relevant</a:t>
            </a:r>
          </a:p>
          <a:p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B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etter advice is to be 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specific about what the trend is that would result in a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card</a:t>
            </a:r>
          </a:p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This way it is clear in both your mind, and the Captain’s</a:t>
            </a:r>
          </a:p>
          <a:p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5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‘Final chat’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Can you have:</a:t>
            </a: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two different trends at once?</a:t>
            </a: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different trends at different stages of the process?</a:t>
            </a:r>
          </a:p>
          <a:p>
            <a:pPr lvl="1"/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xamples for discussion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…?</a:t>
            </a:r>
            <a:endParaRPr lang="en-AU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68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05200"/>
            <a:ext cx="7772400" cy="2263775"/>
          </a:xfrm>
        </p:spPr>
        <p:txBody>
          <a:bodyPr/>
          <a:lstStyle/>
          <a:p>
            <a:r>
              <a:rPr lang="en-AU" dirty="0" smtClean="0"/>
              <a:t>Refer video in resources </a:t>
            </a:r>
            <a:r>
              <a:rPr lang="mr-IN" dirty="0" smtClean="0"/>
              <a:t>–</a:t>
            </a:r>
            <a:r>
              <a:rPr lang="en-AU" dirty="0" smtClean="0"/>
              <a:t> ‘clear message?’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22313" y="762001"/>
            <a:ext cx="7772400" cy="1981199"/>
          </a:xfr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2773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343400"/>
            <a:ext cx="8839200" cy="1371600"/>
          </a:xfrm>
        </p:spPr>
        <p:txBody>
          <a:bodyPr anchor="t"/>
          <a:lstStyle/>
          <a:p>
            <a:pPr algn="ctr"/>
            <a:r>
              <a:rPr lang="en-AU" sz="2800" b="0" dirty="0" smtClean="0">
                <a:latin typeface="Arial" charset="0"/>
                <a:ea typeface="ＭＳ Ｐゴシック" charset="0"/>
                <a:cs typeface="ＭＳ Ｐゴシック" charset="0"/>
              </a:rPr>
              <a:t>Time is off</a:t>
            </a:r>
            <a:br>
              <a:rPr lang="en-AU" sz="2800" b="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AU" sz="2800" b="0" dirty="0" smtClean="0">
                <a:latin typeface="Arial" charset="0"/>
                <a:ea typeface="ＭＳ Ｐゴシック" charset="0"/>
                <a:cs typeface="ＭＳ Ｐゴシック" charset="0"/>
              </a:rPr>
              <a:t>YC warning</a:t>
            </a:r>
            <a:r>
              <a:rPr lang="en-AU" sz="2800" b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AU" sz="2800" b="0" dirty="0" smtClean="0">
                <a:latin typeface="Arial" charset="0"/>
                <a:ea typeface="ＭＳ Ｐゴシック" charset="0"/>
                <a:cs typeface="ＭＳ Ｐゴシック" charset="0"/>
              </a:rPr>
              <a:t>– is the message clear?</a:t>
            </a:r>
            <a:br>
              <a:rPr lang="en-AU" sz="2800" b="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AU" sz="2800" b="0" dirty="0" smtClean="0">
                <a:latin typeface="Arial" charset="0"/>
                <a:ea typeface="ＭＳ Ｐゴシック" charset="0"/>
                <a:cs typeface="ＭＳ Ｐゴシック" charset="0"/>
              </a:rPr>
              <a:t>What is the tone?</a:t>
            </a:r>
            <a:endParaRPr lang="en-AU" sz="2800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609600" y="4114800"/>
            <a:ext cx="10287000" cy="0"/>
          </a:xfrm>
          <a:prstGeom prst="line">
            <a:avLst/>
          </a:prstGeom>
          <a:ln w="38100" cmpd="sng">
            <a:solidFill>
              <a:srgbClr val="FF9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Speaking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52400"/>
            <a:ext cx="6705600" cy="377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2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YC intervention (repeated)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Next </a:t>
            </a:r>
            <a:r>
              <a:rPr lang="en-AU" b="1" u="sng" dirty="0">
                <a:latin typeface="Arial" charset="0"/>
                <a:ea typeface="ＭＳ Ｐゴシック" charset="0"/>
                <a:cs typeface="ＭＳ Ｐゴシック" charset="0"/>
              </a:rPr>
              <a:t>relevant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PK, must 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give YC or sacrifice credibility</a:t>
            </a:r>
          </a:p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No 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need for formal process of calling captain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out</a:t>
            </a: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Everyone 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should see it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coming, just 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give the card</a:t>
            </a:r>
          </a:p>
          <a:p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What if it's a 50/50?</a:t>
            </a:r>
          </a:p>
          <a:p>
            <a:pPr lvl="1"/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Should you be blowing it in the first place?</a:t>
            </a:r>
          </a:p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Trend goes away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 how long to re-set?</a:t>
            </a:r>
          </a:p>
        </p:txBody>
      </p:sp>
    </p:spTree>
    <p:extLst>
      <p:ext uri="{BB962C8B-B14F-4D97-AF65-F5344CB8AC3E}">
        <p14:creationId xmlns:p14="http://schemas.microsoft.com/office/powerpoint/2010/main" val="159190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343400"/>
            <a:ext cx="8839200" cy="1371600"/>
          </a:xfrm>
        </p:spPr>
        <p:txBody>
          <a:bodyPr anchor="t"/>
          <a:lstStyle/>
          <a:p>
            <a:pPr algn="ctr"/>
            <a:r>
              <a:rPr lang="en-AU" sz="2800" b="0" dirty="0" smtClean="0">
                <a:latin typeface="Arial" charset="0"/>
                <a:ea typeface="ＭＳ Ｐゴシック" charset="0"/>
                <a:cs typeface="ＭＳ Ｐゴシック" charset="0"/>
              </a:rPr>
              <a:t>HEADS UP @ downtime</a:t>
            </a:r>
            <a:br>
              <a:rPr lang="en-AU" sz="2800" b="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AU" sz="2800" b="0" dirty="0" smtClean="0">
                <a:latin typeface="Arial" charset="0"/>
                <a:ea typeface="ＭＳ Ｐゴシック" charset="0"/>
                <a:cs typeface="ＭＳ Ｐゴシック" charset="0"/>
              </a:rPr>
              <a:t>Re tacklers rolling</a:t>
            </a:r>
            <a:br>
              <a:rPr lang="en-AU" sz="2800" b="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AU" sz="2800" b="0" dirty="0" smtClean="0">
                <a:latin typeface="Arial" charset="0"/>
                <a:ea typeface="ＭＳ Ｐゴシック" charset="0"/>
                <a:cs typeface="ＭＳ Ｐゴシック" charset="0"/>
              </a:rPr>
              <a:t>17 mins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609600" y="4114800"/>
            <a:ext cx="10287000" cy="0"/>
          </a:xfrm>
          <a:prstGeom prst="line">
            <a:avLst/>
          </a:prstGeom>
          <a:ln w="38100" cmpd="sng">
            <a:solidFill>
              <a:srgbClr val="FF9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media7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233364"/>
            <a:ext cx="6489812" cy="36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4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343400"/>
            <a:ext cx="8839200" cy="1371600"/>
          </a:xfrm>
        </p:spPr>
        <p:txBody>
          <a:bodyPr anchor="t"/>
          <a:lstStyle/>
          <a:p>
            <a:pPr algn="ctr"/>
            <a:r>
              <a:rPr lang="en-AU" sz="2800" b="0" dirty="0" smtClean="0">
                <a:latin typeface="Arial" charset="0"/>
                <a:ea typeface="ＭＳ Ｐゴシック" charset="0"/>
                <a:cs typeface="ＭＳ Ｐゴシック" charset="0"/>
              </a:rPr>
              <a:t>FINAL WARNING @ PK</a:t>
            </a:r>
            <a:br>
              <a:rPr lang="en-AU" sz="2800" b="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AU" sz="2800" b="0" dirty="0" smtClean="0">
                <a:latin typeface="Arial" charset="0"/>
                <a:ea typeface="ＭＳ Ｐゴシック" charset="0"/>
                <a:cs typeface="ＭＳ Ｐゴシック" charset="0"/>
              </a:rPr>
              <a:t>Re tacklers rolling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609600" y="4114800"/>
            <a:ext cx="10287000" cy="0"/>
          </a:xfrm>
          <a:prstGeom prst="line">
            <a:avLst/>
          </a:prstGeom>
          <a:ln w="38100" cmpd="sng">
            <a:solidFill>
              <a:srgbClr val="FF9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media8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233364"/>
            <a:ext cx="6489812" cy="36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Referee Escalation Process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Look at types of trends</a:t>
            </a:r>
          </a:p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Reviewing the escalation process</a:t>
            </a:r>
          </a:p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Focus on </a:t>
            </a:r>
            <a:r>
              <a:rPr lang="en-AU" u="sng" dirty="0" smtClean="0">
                <a:latin typeface="Arial" charset="0"/>
                <a:ea typeface="ＭＳ Ｐゴシック" charset="0"/>
                <a:cs typeface="ＭＳ Ｐゴシック" charset="0"/>
              </a:rPr>
              <a:t>being specific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 in the ‘final chat’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AU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AU" b="1" i="1" dirty="0">
                <a:latin typeface="Arial" charset="0"/>
                <a:ea typeface="ＭＳ Ｐゴシック" charset="0"/>
                <a:cs typeface="ＭＳ Ｐゴシック" charset="0"/>
              </a:rPr>
              <a:t>Note</a:t>
            </a:r>
            <a:r>
              <a:rPr lang="en-AU" i="1" dirty="0"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Intentional infringements (cynical) and single instances foul play deserving of YC/RC sanction are totally different. This presentation is only concerned with addressing </a:t>
            </a:r>
            <a:r>
              <a:rPr lang="en-AU" u="sng" dirty="0" smtClean="0">
                <a:latin typeface="Arial" charset="0"/>
                <a:ea typeface="ＭＳ Ｐゴシック" charset="0"/>
                <a:cs typeface="ＭＳ Ｐゴシック" charset="0"/>
              </a:rPr>
              <a:t>repeated infringements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93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Identifying Trends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What is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a trend?</a:t>
            </a: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an 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individual player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similar infringements (e.g. at breakdown, foul play)?</a:t>
            </a: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tactics 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in red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zone under pressure?</a:t>
            </a: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negative 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attitude generally / frustration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2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uild="p" bldLvl="2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Identifying Trends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As referees, is our intervention </a:t>
            </a:r>
            <a:r>
              <a:rPr lang="en-AU" b="1" u="sng" dirty="0" smtClean="0">
                <a:latin typeface="Arial" charset="0"/>
                <a:ea typeface="ＭＳ Ｐゴシック" charset="0"/>
                <a:cs typeface="ＭＳ Ｐゴシック" charset="0"/>
              </a:rPr>
              <a:t>relevant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  <a:endParaRPr lang="en-AU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oo early?</a:t>
            </a:r>
          </a:p>
          <a:p>
            <a:pPr lvl="1"/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oo late?</a:t>
            </a: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when it’s not needed?</a:t>
            </a: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none when it is needed?</a:t>
            </a:r>
          </a:p>
          <a:p>
            <a:pPr lvl="1"/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65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Identifying Trends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534400" cy="4572000"/>
          </a:xfrm>
        </p:spPr>
        <p:txBody>
          <a:bodyPr/>
          <a:lstStyle/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Having difficulty identifying trends? Refer back to Referee Profile: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Are we getting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quick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ball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at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breakdown?</a:t>
            </a:r>
          </a:p>
          <a:p>
            <a:pPr lvl="2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e.g. have we had roll PKs?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Are we getting a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contest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at the tackle?</a:t>
            </a:r>
          </a:p>
          <a:p>
            <a:pPr lvl="2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e.g. have we had many turnovers?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Is there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space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for players to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attack?</a:t>
            </a:r>
          </a:p>
          <a:p>
            <a:pPr lvl="2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e.g. have we had offside PKs?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Are we getting good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set piece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outcomes?</a:t>
            </a:r>
          </a:p>
          <a:p>
            <a:pPr lvl="2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e.g. have we had FK/PKs? Getting ball out at scrum?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7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uild="p" bldLvl="2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How you might think about escalation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8534400" cy="4724400"/>
          </a:xfrm>
        </p:spPr>
        <p:txBody>
          <a:bodyPr/>
          <a:lstStyle/>
          <a:p>
            <a:pPr lvl="1"/>
            <a:r>
              <a:rPr lang="en-AU" b="1" dirty="0" smtClean="0">
                <a:latin typeface="Arial" charset="0"/>
                <a:ea typeface="ＭＳ Ｐゴシック" charset="0"/>
                <a:cs typeface="ＭＳ Ｐゴシック" charset="0"/>
              </a:rPr>
              <a:t>1. </a:t>
            </a:r>
            <a:r>
              <a:rPr lang="en-AU" b="1" u="sng" dirty="0" smtClean="0">
                <a:latin typeface="Arial" charset="0"/>
                <a:ea typeface="ＭＳ Ｐゴシック" charset="0"/>
                <a:cs typeface="ＭＳ Ｐゴシック" charset="0"/>
              </a:rPr>
              <a:t>Identify trend</a:t>
            </a:r>
            <a:r>
              <a:rPr lang="en-AU" b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(awareness) </a:t>
            </a:r>
          </a:p>
          <a:p>
            <a:pPr lvl="1"/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AU" b="1" dirty="0" smtClean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en-AU" b="1" u="sng" dirty="0" smtClean="0">
                <a:latin typeface="Arial" charset="0"/>
                <a:ea typeface="ＭＳ Ｐゴシック" charset="0"/>
                <a:cs typeface="ＭＳ Ｐゴシック" charset="0"/>
              </a:rPr>
              <a:t>Heads </a:t>
            </a:r>
            <a:r>
              <a:rPr lang="en-AU" b="1" u="sng" dirty="0">
                <a:latin typeface="Arial" charset="0"/>
                <a:ea typeface="ＭＳ Ｐゴシック" charset="0"/>
                <a:cs typeface="ＭＳ Ｐゴシック" charset="0"/>
              </a:rPr>
              <a:t>Up</a:t>
            </a:r>
            <a:r>
              <a:rPr lang="en-AU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AU" dirty="0" err="1" smtClean="0">
                <a:latin typeface="Arial" charset="0"/>
                <a:ea typeface="ＭＳ Ｐゴシック" charset="0"/>
                <a:cs typeface="ＭＳ Ｐゴシック" charset="0"/>
              </a:rPr>
              <a:t>comms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 to captain or player - opportunity)</a:t>
            </a:r>
          </a:p>
          <a:p>
            <a:pPr lvl="1"/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AU" b="1" dirty="0" smtClean="0">
                <a:latin typeface="Arial" charset="0"/>
                <a:ea typeface="ＭＳ Ｐゴシック" charset="0"/>
                <a:cs typeface="ＭＳ Ｐゴシック" charset="0"/>
              </a:rPr>
              <a:t>3. </a:t>
            </a:r>
            <a:r>
              <a:rPr lang="en-AU" b="1" u="sng" dirty="0" smtClean="0">
                <a:latin typeface="Arial" charset="0"/>
                <a:ea typeface="ＭＳ Ｐゴシック" charset="0"/>
                <a:cs typeface="ＭＳ Ｐゴシック" charset="0"/>
              </a:rPr>
              <a:t>Final </a:t>
            </a:r>
            <a:r>
              <a:rPr lang="en-AU" b="1" u="sng" dirty="0">
                <a:latin typeface="Arial" charset="0"/>
                <a:ea typeface="ＭＳ Ｐゴシック" charset="0"/>
                <a:cs typeface="ＭＳ Ｐゴシック" charset="0"/>
              </a:rPr>
              <a:t>Chat</a:t>
            </a:r>
            <a:r>
              <a:rPr lang="en-AU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(warning – final opportunity) </a:t>
            </a:r>
          </a:p>
          <a:p>
            <a:pPr lvl="1"/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AU" b="1" dirty="0" smtClean="0">
                <a:latin typeface="Arial" charset="0"/>
                <a:ea typeface="ＭＳ Ｐゴシック" charset="0"/>
                <a:cs typeface="ＭＳ Ｐゴシック" charset="0"/>
              </a:rPr>
              <a:t>4. </a:t>
            </a:r>
            <a:r>
              <a:rPr lang="en-AU" b="1" u="sng" dirty="0" smtClean="0">
                <a:latin typeface="Arial" charset="0"/>
                <a:ea typeface="ＭＳ Ｐゴシック" charset="0"/>
                <a:cs typeface="ＭＳ Ｐゴシック" charset="0"/>
              </a:rPr>
              <a:t>Intervention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 (YC)</a:t>
            </a:r>
            <a:b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AU" sz="1800" b="1" i="1" dirty="0" smtClean="0">
                <a:latin typeface="Arial" charset="0"/>
                <a:ea typeface="ＭＳ Ｐゴシック" charset="0"/>
                <a:cs typeface="ＭＳ Ｐゴシック" charset="0"/>
              </a:rPr>
              <a:t>Note</a:t>
            </a:r>
            <a:r>
              <a:rPr lang="en-AU" sz="1800" dirty="0" smtClean="0">
                <a:latin typeface="Arial" charset="0"/>
                <a:ea typeface="ＭＳ Ｐゴシック" charset="0"/>
                <a:cs typeface="ＭＳ Ｐゴシック" charset="0"/>
              </a:rPr>
              <a:t>: when you give a Heads Up or Final Chat you should assume that the teams will change i.e. it’s important not to go looking for the next “one”, it should stand out.</a:t>
            </a:r>
            <a:endParaRPr lang="en-AU" sz="18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AU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890548" y="1752600"/>
            <a:ext cx="533400" cy="4572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890548" y="2819400"/>
            <a:ext cx="533400" cy="4572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890548" y="3886200"/>
            <a:ext cx="533400" cy="4572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0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uild="p" bldLvl="2"/>
      <p:bldP spid="2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‘Heads up’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t 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downtime - L/O, scrum,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injury, shot for goal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This situation is informal and does </a:t>
            </a:r>
            <a:r>
              <a:rPr lang="is-IS" b="1" u="sng" dirty="0">
                <a:latin typeface="Arial" charset="0"/>
                <a:ea typeface="ＭＳ Ｐゴシック" charset="0"/>
                <a:cs typeface="ＭＳ Ｐゴシック" charset="0"/>
              </a:rPr>
              <a:t>not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 require a time off or double blast of the whistle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There's been some X, can you address it please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?”</a:t>
            </a:r>
          </a:p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No pressure 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 if trend doesn’t eventuate, happy days</a:t>
            </a:r>
          </a:p>
          <a:p>
            <a:endParaRPr lang="en-AU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5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13" y="2438400"/>
            <a:ext cx="7772400" cy="3330575"/>
          </a:xfrm>
        </p:spPr>
        <p:txBody>
          <a:bodyPr/>
          <a:lstStyle/>
          <a:p>
            <a:r>
              <a:rPr lang="en-AU" dirty="0" smtClean="0"/>
              <a:t>Refer to video </a:t>
            </a:r>
            <a:r>
              <a:rPr lang="en-AU" smtClean="0"/>
              <a:t>in Resources </a:t>
            </a:r>
            <a:r>
              <a:rPr lang="mr-IN" dirty="0" smtClean="0"/>
              <a:t>–</a:t>
            </a:r>
            <a:r>
              <a:rPr lang="en-AU" dirty="0" smtClean="0"/>
              <a:t> ‘TIME IS ALREADY OFF’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22313" y="685801"/>
            <a:ext cx="7772400" cy="990599"/>
          </a:xfr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4606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‘Final chat’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As soon as you call time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out / double 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blast of the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whistle, entire 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attention is now on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ref</a:t>
            </a: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Everyone 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is thinking formal warning or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YC</a:t>
            </a: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So, where 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are you at right now? Don’t call captain out if it’s not a YC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warning </a:t>
            </a: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This 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is not the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“head's up”</a:t>
            </a:r>
          </a:p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‘Final’ 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because you won't be talking about it </a:t>
            </a:r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again!</a:t>
            </a:r>
          </a:p>
          <a:p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It’s now obvious to all what the next step is going to be</a:t>
            </a:r>
          </a:p>
          <a:p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uild="p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6897</TotalTime>
  <Words>605</Words>
  <Application>Microsoft Macintosh PowerPoint</Application>
  <PresentationFormat>On-screen Show (4:3)</PresentationFormat>
  <Paragraphs>79</Paragraphs>
  <Slides>16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ＭＳ Ｐゴシック</vt:lpstr>
      <vt:lpstr>Arial</vt:lpstr>
      <vt:lpstr>Default Design</vt:lpstr>
      <vt:lpstr>Escalation 2017 PART 2 </vt:lpstr>
      <vt:lpstr>Referee Escalation Process</vt:lpstr>
      <vt:lpstr>Identifying Trends</vt:lpstr>
      <vt:lpstr>Identifying Trends</vt:lpstr>
      <vt:lpstr>Identifying Trends</vt:lpstr>
      <vt:lpstr>How you might think about escalation</vt:lpstr>
      <vt:lpstr>‘Heads up’</vt:lpstr>
      <vt:lpstr>Refer to video in Resources – ‘TIME IS ALREADY OFF’</vt:lpstr>
      <vt:lpstr>‘Final chat’</vt:lpstr>
      <vt:lpstr>‘Final chat’</vt:lpstr>
      <vt:lpstr>‘Final chat’</vt:lpstr>
      <vt:lpstr>Refer video in resources – ‘clear message?’</vt:lpstr>
      <vt:lpstr>Time is off YC warning – is the message clear? What is the tone?</vt:lpstr>
      <vt:lpstr>YC intervention (repeated)</vt:lpstr>
      <vt:lpstr>HEADS UP @ downtime Re tacklers rolling 17 mins</vt:lpstr>
      <vt:lpstr>FINAL WARNING @ PK Re tacklers rolling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nsw rugby union</dc:title>
  <dc:creator>Alex Lee</dc:creator>
  <cp:lastModifiedBy>Chris Wellington</cp:lastModifiedBy>
  <cp:revision>840</cp:revision>
  <cp:lastPrinted>2014-02-21T05:01:05Z</cp:lastPrinted>
  <dcterms:created xsi:type="dcterms:W3CDTF">2011-01-31T22:43:43Z</dcterms:created>
  <dcterms:modified xsi:type="dcterms:W3CDTF">2017-05-23T04:32:59Z</dcterms:modified>
</cp:coreProperties>
</file>