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737"/>
  </p:normalViewPr>
  <p:slideViewPr>
    <p:cSldViewPr snapToGrid="0" snapToObjects="1">
      <p:cViewPr varScale="1">
        <p:scale>
          <a:sx n="98" d="100"/>
          <a:sy n="98"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4/30/18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4/30/18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4/30/18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4/30/18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4/30/18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4/30/18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4/30/18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4/30/18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4/30/18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4/30/18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4/30/18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4/30/18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4/30/18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rugbyaustralia.com.au/Portals/18/Files/Refereeing/level3papers/M.Goddard_Lvl_3_Maj_Proj_98.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439A1-F614-9B42-BF57-A26AD88B3443}"/>
              </a:ext>
            </a:extLst>
          </p:cNvPr>
          <p:cNvSpPr>
            <a:spLocks noGrp="1"/>
          </p:cNvSpPr>
          <p:nvPr>
            <p:ph type="ctrTitle"/>
          </p:nvPr>
        </p:nvSpPr>
        <p:spPr/>
        <p:txBody>
          <a:bodyPr>
            <a:normAutofit fontScale="90000"/>
          </a:bodyPr>
          <a:lstStyle/>
          <a:p>
            <a:r>
              <a:rPr lang="en-AU" dirty="0"/>
              <a:t>The effects of referee and player frustration on a game of rugby</a:t>
            </a:r>
          </a:p>
        </p:txBody>
      </p:sp>
      <p:sp>
        <p:nvSpPr>
          <p:cNvPr id="3" name="Subtitle 2">
            <a:extLst>
              <a:ext uri="{FF2B5EF4-FFF2-40B4-BE49-F238E27FC236}">
                <a16:creationId xmlns:a16="http://schemas.microsoft.com/office/drawing/2014/main" id="{FCFBE1DE-28AB-4B4B-A43C-07DB0F2E1796}"/>
              </a:ext>
            </a:extLst>
          </p:cNvPr>
          <p:cNvSpPr>
            <a:spLocks noGrp="1"/>
          </p:cNvSpPr>
          <p:nvPr>
            <p:ph type="subTitle" idx="1"/>
          </p:nvPr>
        </p:nvSpPr>
        <p:spPr>
          <a:xfrm>
            <a:off x="1371600" y="3632200"/>
            <a:ext cx="9448800" cy="965925"/>
          </a:xfrm>
        </p:spPr>
        <p:txBody>
          <a:bodyPr>
            <a:normAutofit lnSpcReduction="10000"/>
          </a:bodyPr>
          <a:lstStyle/>
          <a:p>
            <a:r>
              <a:rPr lang="en-AU" dirty="0"/>
              <a:t>Area of anxiety and arousal</a:t>
            </a:r>
          </a:p>
          <a:p>
            <a:r>
              <a:rPr lang="en-AU" dirty="0">
                <a:hlinkClick r:id="rId2"/>
              </a:rPr>
              <a:t>http://www.rugbyaustralia.com.au/Portals/18/Files/Refereeing/level3papers/M.Goddard_Lvl_3_Maj_Proj_98.pdf</a:t>
            </a:r>
            <a:endParaRPr lang="en-AU" dirty="0"/>
          </a:p>
          <a:p>
            <a:endParaRPr lang="en-AU" dirty="0"/>
          </a:p>
        </p:txBody>
      </p:sp>
    </p:spTree>
    <p:extLst>
      <p:ext uri="{BB962C8B-B14F-4D97-AF65-F5344CB8AC3E}">
        <p14:creationId xmlns:p14="http://schemas.microsoft.com/office/powerpoint/2010/main" val="2772793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92DE6-E62A-D24C-8EDF-7BD5EDDA42C8}"/>
              </a:ext>
            </a:extLst>
          </p:cNvPr>
          <p:cNvSpPr>
            <a:spLocks noGrp="1"/>
          </p:cNvSpPr>
          <p:nvPr>
            <p:ph type="title"/>
          </p:nvPr>
        </p:nvSpPr>
        <p:spPr/>
        <p:txBody>
          <a:bodyPr/>
          <a:lstStyle/>
          <a:p>
            <a:r>
              <a:rPr lang="en-AU" dirty="0"/>
              <a:t>arousal</a:t>
            </a:r>
          </a:p>
        </p:txBody>
      </p:sp>
      <p:sp>
        <p:nvSpPr>
          <p:cNvPr id="3" name="Content Placeholder 2">
            <a:extLst>
              <a:ext uri="{FF2B5EF4-FFF2-40B4-BE49-F238E27FC236}">
                <a16:creationId xmlns:a16="http://schemas.microsoft.com/office/drawing/2014/main" id="{062ECCC2-66D7-464E-B4D4-CFE027CFCE95}"/>
              </a:ext>
            </a:extLst>
          </p:cNvPr>
          <p:cNvSpPr>
            <a:spLocks noGrp="1"/>
          </p:cNvSpPr>
          <p:nvPr>
            <p:ph idx="1"/>
          </p:nvPr>
        </p:nvSpPr>
        <p:spPr/>
        <p:txBody>
          <a:bodyPr/>
          <a:lstStyle/>
          <a:p>
            <a:r>
              <a:rPr lang="en-AU" dirty="0"/>
              <a:t>If an athlete while performing in competition is maintaining a level of arousal that is enabling satisfactory performance and the athlete is effected by circumstances that increase or decrease anxiety levels. Given the link between anxiety and arousal one can only conclude that the circumstances will be detrimental to both the psychological and the physiological and hence athletic performance will deteriorate. </a:t>
            </a:r>
          </a:p>
          <a:p>
            <a:r>
              <a:rPr lang="en-AU" dirty="0"/>
              <a:t>Baumeister (1984) has documented the classic example of the arousal/anxiety relation to performance in his work on the “choking phenomenon”. </a:t>
            </a:r>
            <a:r>
              <a:rPr lang="en-AU" b="1" dirty="0"/>
              <a:t>Baumeister defines the choking phenomenon as extreme state anxiety</a:t>
            </a:r>
            <a:r>
              <a:rPr lang="en-AU" dirty="0"/>
              <a:t>. </a:t>
            </a:r>
            <a:r>
              <a:rPr lang="en-AU" b="1" dirty="0"/>
              <a:t>Factors that can lead to choking are highly stressful situations, loss of self control, expectations of failure, crowd pressure, the fear of a coach’s standards not being reached and peer pressure. </a:t>
            </a:r>
          </a:p>
          <a:p>
            <a:endParaRPr lang="en-AU" dirty="0"/>
          </a:p>
        </p:txBody>
      </p:sp>
    </p:spTree>
    <p:extLst>
      <p:ext uri="{BB962C8B-B14F-4D97-AF65-F5344CB8AC3E}">
        <p14:creationId xmlns:p14="http://schemas.microsoft.com/office/powerpoint/2010/main" val="2151475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6E6A6-10A0-FF4F-9718-999A3984551B}"/>
              </a:ext>
            </a:extLst>
          </p:cNvPr>
          <p:cNvSpPr>
            <a:spLocks noGrp="1"/>
          </p:cNvSpPr>
          <p:nvPr>
            <p:ph type="title"/>
          </p:nvPr>
        </p:nvSpPr>
        <p:spPr/>
        <p:txBody>
          <a:bodyPr/>
          <a:lstStyle/>
          <a:p>
            <a:r>
              <a:rPr lang="en-AU" dirty="0"/>
              <a:t>Performing in competition</a:t>
            </a:r>
          </a:p>
        </p:txBody>
      </p:sp>
      <p:sp>
        <p:nvSpPr>
          <p:cNvPr id="3" name="Content Placeholder 2">
            <a:extLst>
              <a:ext uri="{FF2B5EF4-FFF2-40B4-BE49-F238E27FC236}">
                <a16:creationId xmlns:a16="http://schemas.microsoft.com/office/drawing/2014/main" id="{D3AEFA4B-0F49-1A48-AED3-89D7495C56A8}"/>
              </a:ext>
            </a:extLst>
          </p:cNvPr>
          <p:cNvSpPr>
            <a:spLocks noGrp="1"/>
          </p:cNvSpPr>
          <p:nvPr>
            <p:ph idx="1"/>
          </p:nvPr>
        </p:nvSpPr>
        <p:spPr/>
        <p:txBody>
          <a:bodyPr/>
          <a:lstStyle/>
          <a:p>
            <a:r>
              <a:rPr lang="en-AU" dirty="0"/>
              <a:t>It is clear that a referee or athlete who is performing in competition with a satisfactory level of arousal may if confronted with frustration, </a:t>
            </a:r>
            <a:r>
              <a:rPr lang="en-AU" i="1" dirty="0"/>
              <a:t>(a factor that will lead to anxiety)</a:t>
            </a:r>
            <a:r>
              <a:rPr lang="en-AU" dirty="0"/>
              <a:t> create a change in arousal levels whereby the athlete will suffer from a decline in performance. </a:t>
            </a:r>
          </a:p>
          <a:p>
            <a:r>
              <a:rPr lang="en-AU" dirty="0"/>
              <a:t>As a result it is important to identify factors that will lead to frustration for both the referee and the athlete and to try and minimise the associated decline in performance so as to maintain a high quality game of RU</a:t>
            </a:r>
          </a:p>
          <a:p>
            <a:pPr marL="0" indent="0">
              <a:buNone/>
            </a:pPr>
            <a:endParaRPr lang="en-AU" dirty="0"/>
          </a:p>
        </p:txBody>
      </p:sp>
    </p:spTree>
    <p:extLst>
      <p:ext uri="{BB962C8B-B14F-4D97-AF65-F5344CB8AC3E}">
        <p14:creationId xmlns:p14="http://schemas.microsoft.com/office/powerpoint/2010/main" val="1070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AB926-83C4-BC41-8031-B6EDA4594070}"/>
              </a:ext>
            </a:extLst>
          </p:cNvPr>
          <p:cNvSpPr>
            <a:spLocks noGrp="1"/>
          </p:cNvSpPr>
          <p:nvPr>
            <p:ph type="title"/>
          </p:nvPr>
        </p:nvSpPr>
        <p:spPr>
          <a:xfrm>
            <a:off x="2895600" y="600891"/>
            <a:ext cx="8610600" cy="1456510"/>
          </a:xfrm>
        </p:spPr>
        <p:txBody>
          <a:bodyPr>
            <a:normAutofit fontScale="90000"/>
          </a:bodyPr>
          <a:lstStyle/>
          <a:p>
            <a:r>
              <a:rPr lang="en-AU" dirty="0" err="1"/>
              <a:t>E.g’s</a:t>
            </a:r>
            <a:r>
              <a:rPr lang="en-AU" dirty="0"/>
              <a:t> of situations that lead to frustration (anxiety) in referees </a:t>
            </a:r>
          </a:p>
        </p:txBody>
      </p:sp>
      <p:sp>
        <p:nvSpPr>
          <p:cNvPr id="3" name="Content Placeholder 2">
            <a:extLst>
              <a:ext uri="{FF2B5EF4-FFF2-40B4-BE49-F238E27FC236}">
                <a16:creationId xmlns:a16="http://schemas.microsoft.com/office/drawing/2014/main" id="{32C0EB5E-9BB0-4642-84EB-653B49A8FEA9}"/>
              </a:ext>
            </a:extLst>
          </p:cNvPr>
          <p:cNvSpPr>
            <a:spLocks noGrp="1"/>
          </p:cNvSpPr>
          <p:nvPr>
            <p:ph idx="1"/>
          </p:nvPr>
        </p:nvSpPr>
        <p:spPr/>
        <p:txBody>
          <a:bodyPr>
            <a:normAutofit/>
          </a:bodyPr>
          <a:lstStyle/>
          <a:p>
            <a:r>
              <a:rPr lang="en-AU" dirty="0" err="1"/>
              <a:t>i</a:t>
            </a:r>
            <a:r>
              <a:rPr lang="en-AU" dirty="0"/>
              <a:t>) Scrum collapses - some games suffer from incident after incident of scrum collapses. This can be a great source of frustration and embarrassment for the referee particularly when he has exhausted his arsenal in dealing with collapsed scrums. Without examining the routines that referees follow with difficult scrums - when the referee is at his wits end his anxiety levels no doubt rise to levels that do not allow optimal performance. This is an example of perceived uncontrollable circumstance. </a:t>
            </a:r>
          </a:p>
          <a:p>
            <a:endParaRPr lang="en-AU" dirty="0"/>
          </a:p>
        </p:txBody>
      </p:sp>
    </p:spTree>
    <p:extLst>
      <p:ext uri="{BB962C8B-B14F-4D97-AF65-F5344CB8AC3E}">
        <p14:creationId xmlns:p14="http://schemas.microsoft.com/office/powerpoint/2010/main" val="2025941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0EA2-7863-A546-8249-45F1F08F56EF}"/>
              </a:ext>
            </a:extLst>
          </p:cNvPr>
          <p:cNvSpPr>
            <a:spLocks noGrp="1"/>
          </p:cNvSpPr>
          <p:nvPr>
            <p:ph type="title"/>
          </p:nvPr>
        </p:nvSpPr>
        <p:spPr/>
        <p:txBody>
          <a:bodyPr>
            <a:normAutofit fontScale="90000"/>
          </a:bodyPr>
          <a:lstStyle/>
          <a:p>
            <a:r>
              <a:rPr lang="en-AU" dirty="0" err="1"/>
              <a:t>E.g’s</a:t>
            </a:r>
            <a:r>
              <a:rPr lang="en-AU" dirty="0"/>
              <a:t> of situations that lead to frustration (anxiety) in referees </a:t>
            </a:r>
          </a:p>
        </p:txBody>
      </p:sp>
      <p:sp>
        <p:nvSpPr>
          <p:cNvPr id="3" name="Content Placeholder 2">
            <a:extLst>
              <a:ext uri="{FF2B5EF4-FFF2-40B4-BE49-F238E27FC236}">
                <a16:creationId xmlns:a16="http://schemas.microsoft.com/office/drawing/2014/main" id="{0EEE1272-52EE-5A49-A936-70B7F63C91B9}"/>
              </a:ext>
            </a:extLst>
          </p:cNvPr>
          <p:cNvSpPr>
            <a:spLocks noGrp="1"/>
          </p:cNvSpPr>
          <p:nvPr>
            <p:ph idx="1"/>
          </p:nvPr>
        </p:nvSpPr>
        <p:spPr/>
        <p:txBody>
          <a:bodyPr/>
          <a:lstStyle/>
          <a:p>
            <a:r>
              <a:rPr lang="en-AU" dirty="0"/>
              <a:t>ii) Difficult Captains - an </a:t>
            </a:r>
            <a:r>
              <a:rPr lang="en-AU" dirty="0" err="1"/>
              <a:t>unforseen</a:t>
            </a:r>
            <a:r>
              <a:rPr lang="en-AU" dirty="0"/>
              <a:t> circumstance is where captains refuse to play their role in the management of a game and the referee is in conflict with one or both captains. </a:t>
            </a:r>
          </a:p>
          <a:p>
            <a:r>
              <a:rPr lang="en-AU" dirty="0"/>
              <a:t>This can lead to anxiety levels increasing in a referee if he becomes agitated or alternatively the referee may simply give up and his arousal levels may simply drop to unacceptably low levels. </a:t>
            </a:r>
          </a:p>
          <a:p>
            <a:endParaRPr lang="en-AU" dirty="0"/>
          </a:p>
        </p:txBody>
      </p:sp>
    </p:spTree>
    <p:extLst>
      <p:ext uri="{BB962C8B-B14F-4D97-AF65-F5344CB8AC3E}">
        <p14:creationId xmlns:p14="http://schemas.microsoft.com/office/powerpoint/2010/main" val="2914040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17AFD-BDE5-DB41-A28B-91924E4BB13E}"/>
              </a:ext>
            </a:extLst>
          </p:cNvPr>
          <p:cNvSpPr>
            <a:spLocks noGrp="1"/>
          </p:cNvSpPr>
          <p:nvPr>
            <p:ph type="title"/>
          </p:nvPr>
        </p:nvSpPr>
        <p:spPr/>
        <p:txBody>
          <a:bodyPr>
            <a:normAutofit fontScale="90000"/>
          </a:bodyPr>
          <a:lstStyle/>
          <a:p>
            <a:r>
              <a:rPr lang="en-AU" dirty="0" err="1"/>
              <a:t>e.g’s</a:t>
            </a:r>
            <a:r>
              <a:rPr lang="en-AU" dirty="0"/>
              <a:t> of situations that lead to frustration (anxiety) in referees </a:t>
            </a:r>
          </a:p>
        </p:txBody>
      </p:sp>
      <p:sp>
        <p:nvSpPr>
          <p:cNvPr id="3" name="Content Placeholder 2">
            <a:extLst>
              <a:ext uri="{FF2B5EF4-FFF2-40B4-BE49-F238E27FC236}">
                <a16:creationId xmlns:a16="http://schemas.microsoft.com/office/drawing/2014/main" id="{120DD17E-A028-DB40-AD86-0941B898E884}"/>
              </a:ext>
            </a:extLst>
          </p:cNvPr>
          <p:cNvSpPr>
            <a:spLocks noGrp="1"/>
          </p:cNvSpPr>
          <p:nvPr>
            <p:ph idx="1"/>
          </p:nvPr>
        </p:nvSpPr>
        <p:spPr/>
        <p:txBody>
          <a:bodyPr/>
          <a:lstStyle/>
          <a:p>
            <a:r>
              <a:rPr lang="en-AU" dirty="0"/>
              <a:t>iii) Parameter abuse - when players fail to heed the warning and parameters that a referee sets for a game, the referee may feel frustrated given that he has fulfilled his role by setting standards and players have refused to play their role in adhering to the standards set by the referee. This can occur by way of repeated infringements at the tackle, repeated infringement by way of professional foul or repeated foul play. </a:t>
            </a:r>
          </a:p>
          <a:p>
            <a:endParaRPr lang="en-AU" dirty="0"/>
          </a:p>
        </p:txBody>
      </p:sp>
    </p:spTree>
    <p:extLst>
      <p:ext uri="{BB962C8B-B14F-4D97-AF65-F5344CB8AC3E}">
        <p14:creationId xmlns:p14="http://schemas.microsoft.com/office/powerpoint/2010/main" val="3539803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01D11-481B-C74D-82B3-3945D773799D}"/>
              </a:ext>
            </a:extLst>
          </p:cNvPr>
          <p:cNvSpPr>
            <a:spLocks noGrp="1"/>
          </p:cNvSpPr>
          <p:nvPr>
            <p:ph type="title"/>
          </p:nvPr>
        </p:nvSpPr>
        <p:spPr/>
        <p:txBody>
          <a:bodyPr/>
          <a:lstStyle/>
          <a:p>
            <a:r>
              <a:rPr lang="en-AU" dirty="0"/>
              <a:t>Result of a frustrated referee</a:t>
            </a:r>
          </a:p>
        </p:txBody>
      </p:sp>
      <p:sp>
        <p:nvSpPr>
          <p:cNvPr id="3" name="Content Placeholder 2">
            <a:extLst>
              <a:ext uri="{FF2B5EF4-FFF2-40B4-BE49-F238E27FC236}">
                <a16:creationId xmlns:a16="http://schemas.microsoft.com/office/drawing/2014/main" id="{896A0E6F-7CB0-5547-8573-4737DBFCA893}"/>
              </a:ext>
            </a:extLst>
          </p:cNvPr>
          <p:cNvSpPr>
            <a:spLocks noGrp="1"/>
          </p:cNvSpPr>
          <p:nvPr>
            <p:ph idx="1"/>
          </p:nvPr>
        </p:nvSpPr>
        <p:spPr/>
        <p:txBody>
          <a:bodyPr/>
          <a:lstStyle/>
          <a:p>
            <a:r>
              <a:rPr lang="en-AU" dirty="0"/>
              <a:t>Once the referee experiences frustrating circumstances this can lead to “anxiety” (physiological response) and then to a change in arousal levels (psychological response), which in turn can distract the referee from his task to such an extent that players no longer feel comfortable with him in control of their game. </a:t>
            </a:r>
          </a:p>
          <a:p>
            <a:r>
              <a:rPr lang="en-AU" dirty="0"/>
              <a:t>The main concern that changing arousal levels has on the referee is inhibiting the decision making process. This is particularly important as in the modern game the referee is required to make his decisions more instantly and precisely to keep the game flowing the “Australian way”. </a:t>
            </a:r>
          </a:p>
          <a:p>
            <a:pPr marL="0" indent="0">
              <a:buNone/>
            </a:pPr>
            <a:endParaRPr lang="en-AU" dirty="0"/>
          </a:p>
        </p:txBody>
      </p:sp>
    </p:spTree>
    <p:extLst>
      <p:ext uri="{BB962C8B-B14F-4D97-AF65-F5344CB8AC3E}">
        <p14:creationId xmlns:p14="http://schemas.microsoft.com/office/powerpoint/2010/main" val="1206099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CC313-8748-D243-8EF8-9389A95311F9}"/>
              </a:ext>
            </a:extLst>
          </p:cNvPr>
          <p:cNvSpPr>
            <a:spLocks noGrp="1"/>
          </p:cNvSpPr>
          <p:nvPr>
            <p:ph type="title"/>
          </p:nvPr>
        </p:nvSpPr>
        <p:spPr/>
        <p:txBody>
          <a:bodyPr/>
          <a:lstStyle/>
          <a:p>
            <a:r>
              <a:rPr lang="en-AU" dirty="0"/>
              <a:t>the decision making process </a:t>
            </a:r>
          </a:p>
        </p:txBody>
      </p:sp>
      <p:sp>
        <p:nvSpPr>
          <p:cNvPr id="3" name="Content Placeholder 2">
            <a:extLst>
              <a:ext uri="{FF2B5EF4-FFF2-40B4-BE49-F238E27FC236}">
                <a16:creationId xmlns:a16="http://schemas.microsoft.com/office/drawing/2014/main" id="{3C70583E-39C6-C04B-B8FD-07383563EA71}"/>
              </a:ext>
            </a:extLst>
          </p:cNvPr>
          <p:cNvSpPr>
            <a:spLocks noGrp="1"/>
          </p:cNvSpPr>
          <p:nvPr>
            <p:ph idx="1"/>
          </p:nvPr>
        </p:nvSpPr>
        <p:spPr/>
        <p:txBody>
          <a:bodyPr/>
          <a:lstStyle/>
          <a:p>
            <a:r>
              <a:rPr lang="en-AU" dirty="0"/>
              <a:t>The information received (inputs) undergoes a process of identification, analysis and diagnosis against past experience before being passed to the central nervous system where it is turned into an action (output). Any arousal experienced effects the body physiologically by cluttering up the central nervous system. </a:t>
            </a:r>
          </a:p>
          <a:p>
            <a:r>
              <a:rPr lang="en-AU" dirty="0"/>
              <a:t>Consequently if a referee experiences arousal changes at the same time as he is trying to process input to make a decision, his central nervous system is trying to cope with two things at once the result being that a decision comes too late or is in fact processed incorrectly and the decision is wrong. </a:t>
            </a:r>
          </a:p>
          <a:p>
            <a:pPr marL="0" indent="0">
              <a:buNone/>
            </a:pPr>
            <a:endParaRPr lang="en-AU" dirty="0"/>
          </a:p>
        </p:txBody>
      </p:sp>
    </p:spTree>
    <p:extLst>
      <p:ext uri="{BB962C8B-B14F-4D97-AF65-F5344CB8AC3E}">
        <p14:creationId xmlns:p14="http://schemas.microsoft.com/office/powerpoint/2010/main" val="3044159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68C68-4F2E-9142-8CC2-C9B521432459}"/>
              </a:ext>
            </a:extLst>
          </p:cNvPr>
          <p:cNvSpPr>
            <a:spLocks noGrp="1"/>
          </p:cNvSpPr>
          <p:nvPr>
            <p:ph type="title"/>
          </p:nvPr>
        </p:nvSpPr>
        <p:spPr/>
        <p:txBody>
          <a:bodyPr/>
          <a:lstStyle/>
          <a:p>
            <a:r>
              <a:rPr lang="en-AU" dirty="0"/>
              <a:t>Strategies to deal with anxiety/frustration</a:t>
            </a:r>
          </a:p>
        </p:txBody>
      </p:sp>
      <p:sp>
        <p:nvSpPr>
          <p:cNvPr id="3" name="Content Placeholder 2">
            <a:extLst>
              <a:ext uri="{FF2B5EF4-FFF2-40B4-BE49-F238E27FC236}">
                <a16:creationId xmlns:a16="http://schemas.microsoft.com/office/drawing/2014/main" id="{EA80828B-1D7F-DA4D-908C-1605BA8040C7}"/>
              </a:ext>
            </a:extLst>
          </p:cNvPr>
          <p:cNvSpPr>
            <a:spLocks noGrp="1"/>
          </p:cNvSpPr>
          <p:nvPr>
            <p:ph idx="1"/>
          </p:nvPr>
        </p:nvSpPr>
        <p:spPr/>
        <p:txBody>
          <a:bodyPr/>
          <a:lstStyle/>
          <a:p>
            <a:r>
              <a:rPr lang="en-AU" dirty="0"/>
              <a:t>“anxiety and arousal are inherent in competitive sport” and that the responsibility of controlling an athlete’s emotion rests with the individual himself/herself. (Ansell in his book Sport Psychology from theory to practice)</a:t>
            </a:r>
          </a:p>
          <a:p>
            <a:r>
              <a:rPr lang="en-AU" b="1" u="sng" dirty="0" err="1"/>
              <a:t>i</a:t>
            </a:r>
            <a:r>
              <a:rPr lang="en-AU" b="1" u="sng" dirty="0"/>
              <a:t>) focus on what you can control - </a:t>
            </a:r>
            <a:r>
              <a:rPr lang="en-AU" dirty="0"/>
              <a:t>anxiety lies in the fear of the unknown, therefore to reduce unnecessary an athlete should not concern himself/herself with he/she can control.</a:t>
            </a:r>
            <a:br>
              <a:rPr lang="en-AU" dirty="0"/>
            </a:br>
            <a:endParaRPr lang="en-AU" dirty="0"/>
          </a:p>
          <a:p>
            <a:endParaRPr lang="en-AU" dirty="0"/>
          </a:p>
          <a:p>
            <a:endParaRPr lang="en-AU" dirty="0"/>
          </a:p>
        </p:txBody>
      </p:sp>
    </p:spTree>
    <p:extLst>
      <p:ext uri="{BB962C8B-B14F-4D97-AF65-F5344CB8AC3E}">
        <p14:creationId xmlns:p14="http://schemas.microsoft.com/office/powerpoint/2010/main" val="2893096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0ADF4-6820-0446-8AB4-70D0CA379332}"/>
              </a:ext>
            </a:extLst>
          </p:cNvPr>
          <p:cNvSpPr>
            <a:spLocks noGrp="1"/>
          </p:cNvSpPr>
          <p:nvPr>
            <p:ph type="title"/>
          </p:nvPr>
        </p:nvSpPr>
        <p:spPr/>
        <p:txBody>
          <a:bodyPr/>
          <a:lstStyle/>
          <a:p>
            <a:r>
              <a:rPr lang="en-AU" dirty="0"/>
              <a:t>Strategies to deal with anxiety/frustration</a:t>
            </a:r>
          </a:p>
        </p:txBody>
      </p:sp>
      <p:sp>
        <p:nvSpPr>
          <p:cNvPr id="3" name="Content Placeholder 2">
            <a:extLst>
              <a:ext uri="{FF2B5EF4-FFF2-40B4-BE49-F238E27FC236}">
                <a16:creationId xmlns:a16="http://schemas.microsoft.com/office/drawing/2014/main" id="{660B2FF9-F9A3-2B44-82AE-161B54B4874E}"/>
              </a:ext>
            </a:extLst>
          </p:cNvPr>
          <p:cNvSpPr>
            <a:spLocks noGrp="1"/>
          </p:cNvSpPr>
          <p:nvPr>
            <p:ph idx="1"/>
          </p:nvPr>
        </p:nvSpPr>
        <p:spPr/>
        <p:txBody>
          <a:bodyPr/>
          <a:lstStyle/>
          <a:p>
            <a:r>
              <a:rPr lang="en-AU" b="1" i="1" dirty="0"/>
              <a:t>ii) think practice - </a:t>
            </a:r>
            <a:r>
              <a:rPr lang="en-AU" dirty="0"/>
              <a:t>an athletes anxiety is usually caused by “perceived” threatening scenarios. However when an athlete practices there are no perceived threatening scenarios so the athlete can perform his tasks with little or no anxiety. </a:t>
            </a:r>
          </a:p>
          <a:p>
            <a:r>
              <a:rPr lang="en-AU" dirty="0" err="1"/>
              <a:t>Anshell</a:t>
            </a:r>
            <a:r>
              <a:rPr lang="en-AU" dirty="0"/>
              <a:t> suggests that in competition an athlete should “think practice” and therefore envisage him/herself performing the tasks in a non-threatening environment and by doing so removing anxiety from the competition environment.</a:t>
            </a:r>
            <a:br>
              <a:rPr lang="en-AU" dirty="0"/>
            </a:br>
            <a:endParaRPr lang="en-AU" dirty="0"/>
          </a:p>
          <a:p>
            <a:endParaRPr lang="en-AU" dirty="0"/>
          </a:p>
        </p:txBody>
      </p:sp>
    </p:spTree>
    <p:extLst>
      <p:ext uri="{BB962C8B-B14F-4D97-AF65-F5344CB8AC3E}">
        <p14:creationId xmlns:p14="http://schemas.microsoft.com/office/powerpoint/2010/main" val="3612433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62C39-FA8F-9D46-A0A5-4AF2E05B67D8}"/>
              </a:ext>
            </a:extLst>
          </p:cNvPr>
          <p:cNvSpPr>
            <a:spLocks noGrp="1"/>
          </p:cNvSpPr>
          <p:nvPr>
            <p:ph type="title"/>
          </p:nvPr>
        </p:nvSpPr>
        <p:spPr/>
        <p:txBody>
          <a:bodyPr/>
          <a:lstStyle/>
          <a:p>
            <a:r>
              <a:rPr lang="en-AU" dirty="0"/>
              <a:t>Strategies to deal with anxiety/frustration</a:t>
            </a:r>
          </a:p>
        </p:txBody>
      </p:sp>
      <p:sp>
        <p:nvSpPr>
          <p:cNvPr id="3" name="Content Placeholder 2">
            <a:extLst>
              <a:ext uri="{FF2B5EF4-FFF2-40B4-BE49-F238E27FC236}">
                <a16:creationId xmlns:a16="http://schemas.microsoft.com/office/drawing/2014/main" id="{4146E7A8-1D04-0145-BF29-08CD2E4E5E1C}"/>
              </a:ext>
            </a:extLst>
          </p:cNvPr>
          <p:cNvSpPr>
            <a:spLocks noGrp="1"/>
          </p:cNvSpPr>
          <p:nvPr>
            <p:ph idx="1"/>
          </p:nvPr>
        </p:nvSpPr>
        <p:spPr/>
        <p:txBody>
          <a:bodyPr/>
          <a:lstStyle/>
          <a:p>
            <a:pPr marL="0" indent="0">
              <a:buNone/>
            </a:pPr>
            <a:r>
              <a:rPr lang="en-AU" b="1" u="sng" dirty="0"/>
              <a:t>iii) keep active </a:t>
            </a:r>
            <a:r>
              <a:rPr lang="en-AU" dirty="0"/>
              <a:t>- researchers, most notably William Morgan from the University of Wisconsin, have shown that engaging in physical activity reduces anxiety by providing a physical outlet for heightened anxiety. This relaxing effect is one reason for the pregame warm up and it is suggested that the pregame warm should be used by referees for active psychological warm up as well as physical. This can be achieved by using this time to turning ones attention to the task at hand. </a:t>
            </a:r>
          </a:p>
          <a:p>
            <a:pPr marL="0" indent="0">
              <a:buNone/>
            </a:pPr>
            <a:endParaRPr lang="en-AU" dirty="0"/>
          </a:p>
        </p:txBody>
      </p:sp>
    </p:spTree>
    <p:extLst>
      <p:ext uri="{BB962C8B-B14F-4D97-AF65-F5344CB8AC3E}">
        <p14:creationId xmlns:p14="http://schemas.microsoft.com/office/powerpoint/2010/main" val="126863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09004-6E12-8244-9EF5-3A1E949C024E}"/>
              </a:ext>
            </a:extLst>
          </p:cNvPr>
          <p:cNvSpPr>
            <a:spLocks noGrp="1"/>
          </p:cNvSpPr>
          <p:nvPr>
            <p:ph type="title"/>
          </p:nvPr>
        </p:nvSpPr>
        <p:spPr/>
        <p:txBody>
          <a:bodyPr/>
          <a:lstStyle/>
          <a:p>
            <a:r>
              <a:rPr lang="en-AU" dirty="0"/>
              <a:t>reasoning</a:t>
            </a:r>
          </a:p>
        </p:txBody>
      </p:sp>
      <p:sp>
        <p:nvSpPr>
          <p:cNvPr id="3" name="Content Placeholder 2">
            <a:extLst>
              <a:ext uri="{FF2B5EF4-FFF2-40B4-BE49-F238E27FC236}">
                <a16:creationId xmlns:a16="http://schemas.microsoft.com/office/drawing/2014/main" id="{DB02237F-B799-9F49-B11F-5806F5166DDB}"/>
              </a:ext>
            </a:extLst>
          </p:cNvPr>
          <p:cNvSpPr>
            <a:spLocks noGrp="1"/>
          </p:cNvSpPr>
          <p:nvPr>
            <p:ph idx="1"/>
          </p:nvPr>
        </p:nvSpPr>
        <p:spPr/>
        <p:txBody>
          <a:bodyPr/>
          <a:lstStyle/>
          <a:p>
            <a:r>
              <a:rPr lang="en-AU" dirty="0"/>
              <a:t>The research conducted by sport psychologists in the area of anxiety and arousal level fluctuations, indicate that frustration experienced will cause a psychological response (anxiety) which in turn causes a physiological response (arousal). </a:t>
            </a:r>
          </a:p>
          <a:p>
            <a:r>
              <a:rPr lang="en-AU" dirty="0"/>
              <a:t>The studies also indicate that a player’s performance will diminish if his/her anxiety and arousal levels are allowed to fluctuate unnecessarily during competition</a:t>
            </a:r>
          </a:p>
          <a:p>
            <a:endParaRPr lang="en-AU" dirty="0"/>
          </a:p>
        </p:txBody>
      </p:sp>
    </p:spTree>
    <p:extLst>
      <p:ext uri="{BB962C8B-B14F-4D97-AF65-F5344CB8AC3E}">
        <p14:creationId xmlns:p14="http://schemas.microsoft.com/office/powerpoint/2010/main" val="239159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8B464-7E39-9642-88C1-F1BD66AE70CE}"/>
              </a:ext>
            </a:extLst>
          </p:cNvPr>
          <p:cNvSpPr>
            <a:spLocks noGrp="1"/>
          </p:cNvSpPr>
          <p:nvPr>
            <p:ph type="title"/>
          </p:nvPr>
        </p:nvSpPr>
        <p:spPr/>
        <p:txBody>
          <a:bodyPr/>
          <a:lstStyle/>
          <a:p>
            <a:r>
              <a:rPr lang="en-AU" dirty="0"/>
              <a:t>Strategies to deal with anxiety/frustration</a:t>
            </a:r>
          </a:p>
        </p:txBody>
      </p:sp>
      <p:sp>
        <p:nvSpPr>
          <p:cNvPr id="3" name="Content Placeholder 2">
            <a:extLst>
              <a:ext uri="{FF2B5EF4-FFF2-40B4-BE49-F238E27FC236}">
                <a16:creationId xmlns:a16="http://schemas.microsoft.com/office/drawing/2014/main" id="{D19ACCC8-9EFD-7F4E-B816-548630C04787}"/>
              </a:ext>
            </a:extLst>
          </p:cNvPr>
          <p:cNvSpPr>
            <a:spLocks noGrp="1"/>
          </p:cNvSpPr>
          <p:nvPr>
            <p:ph idx="1"/>
          </p:nvPr>
        </p:nvSpPr>
        <p:spPr/>
        <p:txBody>
          <a:bodyPr/>
          <a:lstStyle/>
          <a:p>
            <a:r>
              <a:rPr lang="en-AU" b="1" u="sng" dirty="0"/>
              <a:t>iv) cognitive strategies - </a:t>
            </a:r>
            <a:r>
              <a:rPr lang="en-AU" dirty="0"/>
              <a:t>there are numerous cognitive strategies for reducing anxiety offered by the sport psychologists, these include: </a:t>
            </a:r>
          </a:p>
          <a:p>
            <a:r>
              <a:rPr lang="en-AU" dirty="0"/>
              <a:t>- mental imagery,</a:t>
            </a:r>
            <a:br>
              <a:rPr lang="en-AU" dirty="0"/>
            </a:br>
            <a:r>
              <a:rPr lang="en-AU" dirty="0"/>
              <a:t>- relaxation techniques, -positive self talk,</a:t>
            </a:r>
            <a:br>
              <a:rPr lang="en-AU" dirty="0"/>
            </a:br>
            <a:r>
              <a:rPr lang="en-AU" dirty="0"/>
              <a:t>- the use in competition of cues. </a:t>
            </a:r>
          </a:p>
          <a:p>
            <a:endParaRPr lang="en-AU" dirty="0"/>
          </a:p>
        </p:txBody>
      </p:sp>
    </p:spTree>
    <p:extLst>
      <p:ext uri="{BB962C8B-B14F-4D97-AF65-F5344CB8AC3E}">
        <p14:creationId xmlns:p14="http://schemas.microsoft.com/office/powerpoint/2010/main" val="3905507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12AEC-2D39-1A42-B910-D601503C4058}"/>
              </a:ext>
            </a:extLst>
          </p:cNvPr>
          <p:cNvSpPr>
            <a:spLocks noGrp="1"/>
          </p:cNvSpPr>
          <p:nvPr>
            <p:ph type="title"/>
          </p:nvPr>
        </p:nvSpPr>
        <p:spPr/>
        <p:txBody>
          <a:bodyPr/>
          <a:lstStyle/>
          <a:p>
            <a:r>
              <a:rPr lang="en-AU" dirty="0"/>
              <a:t>conclusion</a:t>
            </a:r>
          </a:p>
        </p:txBody>
      </p:sp>
      <p:sp>
        <p:nvSpPr>
          <p:cNvPr id="3" name="Content Placeholder 2">
            <a:extLst>
              <a:ext uri="{FF2B5EF4-FFF2-40B4-BE49-F238E27FC236}">
                <a16:creationId xmlns:a16="http://schemas.microsoft.com/office/drawing/2014/main" id="{996CBAD7-6490-F647-B89A-8B7EDF0CA147}"/>
              </a:ext>
            </a:extLst>
          </p:cNvPr>
          <p:cNvSpPr>
            <a:spLocks noGrp="1"/>
          </p:cNvSpPr>
          <p:nvPr>
            <p:ph idx="1"/>
          </p:nvPr>
        </p:nvSpPr>
        <p:spPr/>
        <p:txBody>
          <a:bodyPr/>
          <a:lstStyle/>
          <a:p>
            <a:r>
              <a:rPr lang="en-AU" dirty="0"/>
              <a:t>Players and coaches treat you as a referee the moment you enter the football clubs grounds, regardless of what you are wearing or even if you are ACTUALLY refereeing their match or that day.</a:t>
            </a:r>
          </a:p>
          <a:p>
            <a:r>
              <a:rPr lang="en-AU" dirty="0"/>
              <a:t>Why is this important? </a:t>
            </a:r>
          </a:p>
          <a:p>
            <a:pPr marL="0" indent="0">
              <a:buNone/>
            </a:pPr>
            <a:r>
              <a:rPr lang="en-AU" dirty="0"/>
              <a:t>- A referee begins his role as a referee LONG before a match begins!</a:t>
            </a:r>
          </a:p>
        </p:txBody>
      </p:sp>
    </p:spTree>
    <p:extLst>
      <p:ext uri="{BB962C8B-B14F-4D97-AF65-F5344CB8AC3E}">
        <p14:creationId xmlns:p14="http://schemas.microsoft.com/office/powerpoint/2010/main" val="2016520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DBA2A-D3DF-3640-A01A-8AA3586465F7}"/>
              </a:ext>
            </a:extLst>
          </p:cNvPr>
          <p:cNvSpPr>
            <a:spLocks noGrp="1"/>
          </p:cNvSpPr>
          <p:nvPr>
            <p:ph type="title"/>
          </p:nvPr>
        </p:nvSpPr>
        <p:spPr/>
        <p:txBody>
          <a:bodyPr/>
          <a:lstStyle/>
          <a:p>
            <a:r>
              <a:rPr lang="en-AU" dirty="0"/>
              <a:t>Conclusion</a:t>
            </a:r>
          </a:p>
        </p:txBody>
      </p:sp>
      <p:sp>
        <p:nvSpPr>
          <p:cNvPr id="3" name="Content Placeholder 2">
            <a:extLst>
              <a:ext uri="{FF2B5EF4-FFF2-40B4-BE49-F238E27FC236}">
                <a16:creationId xmlns:a16="http://schemas.microsoft.com/office/drawing/2014/main" id="{1915110E-2EC4-6C40-BC1A-56842B25859D}"/>
              </a:ext>
            </a:extLst>
          </p:cNvPr>
          <p:cNvSpPr>
            <a:spLocks noGrp="1"/>
          </p:cNvSpPr>
          <p:nvPr>
            <p:ph idx="1"/>
          </p:nvPr>
        </p:nvSpPr>
        <p:spPr/>
        <p:txBody>
          <a:bodyPr>
            <a:normAutofit fontScale="92500"/>
          </a:bodyPr>
          <a:lstStyle/>
          <a:p>
            <a:pPr marL="0" indent="0">
              <a:buNone/>
            </a:pPr>
            <a:r>
              <a:rPr lang="en-AU" dirty="0"/>
              <a:t>General rules for dealing with players, coaches and spectators:</a:t>
            </a:r>
          </a:p>
          <a:p>
            <a:r>
              <a:rPr lang="en-AU" dirty="0"/>
              <a:t>Have your head right, expect criticism and plan for it</a:t>
            </a:r>
          </a:p>
          <a:p>
            <a:r>
              <a:rPr lang="en-AU" dirty="0"/>
              <a:t>don’t be too tough, steer clear of provocation and antagonism</a:t>
            </a:r>
          </a:p>
          <a:p>
            <a:r>
              <a:rPr lang="en-AU" dirty="0"/>
              <a:t>Don’t bark – be firm and relaxed, it shows that you are relaxed and in control</a:t>
            </a:r>
          </a:p>
          <a:p>
            <a:r>
              <a:rPr lang="en-AU" dirty="0"/>
              <a:t>Show confidence, command respect via your appearance, manner and voice</a:t>
            </a:r>
          </a:p>
          <a:p>
            <a:r>
              <a:rPr lang="en-AU" dirty="0"/>
              <a:t>Forget the spectators! They like to antagonise players and referees, ignore them</a:t>
            </a:r>
          </a:p>
          <a:p>
            <a:r>
              <a:rPr lang="en-AU" dirty="0"/>
              <a:t>Answer reasonable questions with courtesy</a:t>
            </a:r>
          </a:p>
          <a:p>
            <a:r>
              <a:rPr lang="en-AU" dirty="0"/>
              <a:t>Chose words wisely and carefully, don’t threaten</a:t>
            </a:r>
          </a:p>
          <a:p>
            <a:r>
              <a:rPr lang="en-AU" dirty="0"/>
              <a:t>Stay cool, establish a calm environment</a:t>
            </a:r>
          </a:p>
          <a:p>
            <a:pPr marL="0" indent="0">
              <a:buNone/>
            </a:pPr>
            <a:r>
              <a:rPr lang="en-AU" i="1" dirty="0"/>
              <a:t>(Greg Sargent – sports psychology Coach at the AIS, 1994)</a:t>
            </a:r>
          </a:p>
        </p:txBody>
      </p:sp>
    </p:spTree>
    <p:extLst>
      <p:ext uri="{BB962C8B-B14F-4D97-AF65-F5344CB8AC3E}">
        <p14:creationId xmlns:p14="http://schemas.microsoft.com/office/powerpoint/2010/main" val="2740951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F919-4C77-1E48-948C-4674A102C3A4}"/>
              </a:ext>
            </a:extLst>
          </p:cNvPr>
          <p:cNvSpPr>
            <a:spLocks noGrp="1"/>
          </p:cNvSpPr>
          <p:nvPr>
            <p:ph type="title"/>
          </p:nvPr>
        </p:nvSpPr>
        <p:spPr/>
        <p:txBody>
          <a:bodyPr/>
          <a:lstStyle/>
          <a:p>
            <a:r>
              <a:rPr lang="en-AU" dirty="0"/>
              <a:t>conclusion</a:t>
            </a:r>
          </a:p>
        </p:txBody>
      </p:sp>
      <p:sp>
        <p:nvSpPr>
          <p:cNvPr id="3" name="Content Placeholder 2">
            <a:extLst>
              <a:ext uri="{FF2B5EF4-FFF2-40B4-BE49-F238E27FC236}">
                <a16:creationId xmlns:a16="http://schemas.microsoft.com/office/drawing/2014/main" id="{39F46AD5-CCF0-A54B-B0C7-2AFFC78F8633}"/>
              </a:ext>
            </a:extLst>
          </p:cNvPr>
          <p:cNvSpPr>
            <a:spLocks noGrp="1"/>
          </p:cNvSpPr>
          <p:nvPr>
            <p:ph idx="1"/>
          </p:nvPr>
        </p:nvSpPr>
        <p:spPr/>
        <p:txBody>
          <a:bodyPr>
            <a:normAutofit fontScale="77500" lnSpcReduction="20000"/>
          </a:bodyPr>
          <a:lstStyle/>
          <a:p>
            <a:pPr marL="0" indent="0">
              <a:buNone/>
            </a:pPr>
            <a:r>
              <a:rPr lang="en-AU" dirty="0"/>
              <a:t>Some keys to remember are:</a:t>
            </a:r>
          </a:p>
          <a:p>
            <a:r>
              <a:rPr lang="en-AU" dirty="0"/>
              <a:t>Communication – This skill is vital to your/our success. It is important to convey to the players that you are CLAM, IN CONTROL, and CONFIDENT,  While at the same time being POSITIVE and FAIR.</a:t>
            </a:r>
          </a:p>
          <a:p>
            <a:r>
              <a:rPr lang="en-AU" dirty="0"/>
              <a:t>The non-verbal aspect of communication can be even more important. Not only what you say but how you say it and the way you treat other people in delivering the message</a:t>
            </a:r>
          </a:p>
          <a:p>
            <a:r>
              <a:rPr lang="en-AU" dirty="0"/>
              <a:t>Non – verbal communication involves:</a:t>
            </a:r>
          </a:p>
          <a:p>
            <a:r>
              <a:rPr lang="en-AU" dirty="0"/>
              <a:t>Body motion (gestures, facial expressions)</a:t>
            </a:r>
          </a:p>
          <a:p>
            <a:r>
              <a:rPr lang="en-AU" dirty="0"/>
              <a:t>Physical characteristics (physical appearance, build)</a:t>
            </a:r>
          </a:p>
          <a:p>
            <a:r>
              <a:rPr lang="en-AU" dirty="0"/>
              <a:t>Voice characteristics (inflections – change in pitch/tone/resonance)</a:t>
            </a:r>
          </a:p>
          <a:p>
            <a:r>
              <a:rPr lang="en-AU" dirty="0"/>
              <a:t>Body positions (distance between bodies, angle to each other) </a:t>
            </a:r>
          </a:p>
          <a:p>
            <a:r>
              <a:rPr lang="en-AU" dirty="0"/>
              <a:t>Characteristics of effective communication include honesty, clarity, consistency and sincerity.</a:t>
            </a:r>
          </a:p>
          <a:p>
            <a:r>
              <a:rPr lang="en-AU" b="1" u="sng" dirty="0"/>
              <a:t>BE POSITIVE</a:t>
            </a:r>
          </a:p>
        </p:txBody>
      </p:sp>
    </p:spTree>
    <p:extLst>
      <p:ext uri="{BB962C8B-B14F-4D97-AF65-F5344CB8AC3E}">
        <p14:creationId xmlns:p14="http://schemas.microsoft.com/office/powerpoint/2010/main" val="965445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A2B6B-88D3-4A49-8764-A79FC5A59507}"/>
              </a:ext>
            </a:extLst>
          </p:cNvPr>
          <p:cNvSpPr>
            <a:spLocks noGrp="1"/>
          </p:cNvSpPr>
          <p:nvPr>
            <p:ph type="title"/>
          </p:nvPr>
        </p:nvSpPr>
        <p:spPr/>
        <p:txBody>
          <a:bodyPr/>
          <a:lstStyle/>
          <a:p>
            <a:r>
              <a:rPr lang="en-AU" dirty="0"/>
              <a:t>What is control?</a:t>
            </a:r>
          </a:p>
        </p:txBody>
      </p:sp>
      <p:sp>
        <p:nvSpPr>
          <p:cNvPr id="3" name="Content Placeholder 2">
            <a:extLst>
              <a:ext uri="{FF2B5EF4-FFF2-40B4-BE49-F238E27FC236}">
                <a16:creationId xmlns:a16="http://schemas.microsoft.com/office/drawing/2014/main" id="{780AE7E3-BF2A-C345-9E82-8C39D5DFFEA7}"/>
              </a:ext>
            </a:extLst>
          </p:cNvPr>
          <p:cNvSpPr>
            <a:spLocks noGrp="1"/>
          </p:cNvSpPr>
          <p:nvPr>
            <p:ph idx="1"/>
          </p:nvPr>
        </p:nvSpPr>
        <p:spPr/>
        <p:txBody>
          <a:bodyPr/>
          <a:lstStyle/>
          <a:p>
            <a:r>
              <a:rPr lang="en-AU" dirty="0"/>
              <a:t>Paul </a:t>
            </a:r>
            <a:r>
              <a:rPr lang="en-AU" dirty="0" err="1"/>
              <a:t>akon</a:t>
            </a:r>
            <a:r>
              <a:rPr lang="en-AU" dirty="0"/>
              <a:t> (1976 pp44) in ‘play the whistle’ describes it as </a:t>
            </a:r>
            <a:r>
              <a:rPr lang="en-AU" i="1" dirty="0"/>
              <a:t>“the referee’s ability through his management of the game to influence the players in such a way that he is able to keep the game from getting unruly and restrain the incidence of foul play and misconduct”</a:t>
            </a:r>
          </a:p>
        </p:txBody>
      </p:sp>
    </p:spTree>
    <p:extLst>
      <p:ext uri="{BB962C8B-B14F-4D97-AF65-F5344CB8AC3E}">
        <p14:creationId xmlns:p14="http://schemas.microsoft.com/office/powerpoint/2010/main" val="403540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D40C5-E9BD-304D-867B-1509A5007374}"/>
              </a:ext>
            </a:extLst>
          </p:cNvPr>
          <p:cNvSpPr>
            <a:spLocks noGrp="1"/>
          </p:cNvSpPr>
          <p:nvPr>
            <p:ph type="title"/>
          </p:nvPr>
        </p:nvSpPr>
        <p:spPr/>
        <p:txBody>
          <a:bodyPr/>
          <a:lstStyle/>
          <a:p>
            <a:r>
              <a:rPr lang="en-AU" dirty="0"/>
              <a:t>Rationale of this study</a:t>
            </a:r>
          </a:p>
        </p:txBody>
      </p:sp>
      <p:sp>
        <p:nvSpPr>
          <p:cNvPr id="3" name="Content Placeholder 2">
            <a:extLst>
              <a:ext uri="{FF2B5EF4-FFF2-40B4-BE49-F238E27FC236}">
                <a16:creationId xmlns:a16="http://schemas.microsoft.com/office/drawing/2014/main" id="{EB81A305-2FDA-E243-9B88-DDD1269A941B}"/>
              </a:ext>
            </a:extLst>
          </p:cNvPr>
          <p:cNvSpPr>
            <a:spLocks noGrp="1"/>
          </p:cNvSpPr>
          <p:nvPr>
            <p:ph idx="1"/>
          </p:nvPr>
        </p:nvSpPr>
        <p:spPr/>
        <p:txBody>
          <a:bodyPr>
            <a:normAutofit lnSpcReduction="10000"/>
          </a:bodyPr>
          <a:lstStyle/>
          <a:p>
            <a:r>
              <a:rPr lang="en-AU" dirty="0"/>
              <a:t>The underlying rationale that drives the basic premise of this study is to “promote” areas of the game that will lift its profile, such as: </a:t>
            </a:r>
          </a:p>
          <a:p>
            <a:r>
              <a:rPr lang="en-AU" dirty="0"/>
              <a:t>(</a:t>
            </a:r>
            <a:r>
              <a:rPr lang="en-AU" dirty="0" err="1"/>
              <a:t>i</a:t>
            </a:r>
            <a:r>
              <a:rPr lang="en-AU" dirty="0"/>
              <a:t>) ensuring that the game is openly displaying the skills and abilities of the athletes, </a:t>
            </a:r>
          </a:p>
          <a:p>
            <a:r>
              <a:rPr lang="en-AU" dirty="0"/>
              <a:t>(ii) that as many aspects of the game as possible are contestable situations and </a:t>
            </a:r>
          </a:p>
          <a:p>
            <a:r>
              <a:rPr lang="en-AU" dirty="0"/>
              <a:t>(iii) that the athletes play the game in a spirit that has come to be synonymous with the game RU. </a:t>
            </a:r>
          </a:p>
          <a:p>
            <a:r>
              <a:rPr lang="en-AU" dirty="0"/>
              <a:t>Likewise areas that are a blight on the game need to obliterated or managed and contained to acceptable levels. These situations include foul play, professional fouls and most importantly games that are drab and boring to watch. </a:t>
            </a:r>
          </a:p>
          <a:p>
            <a:endParaRPr lang="en-AU" dirty="0"/>
          </a:p>
        </p:txBody>
      </p:sp>
    </p:spTree>
    <p:extLst>
      <p:ext uri="{BB962C8B-B14F-4D97-AF65-F5344CB8AC3E}">
        <p14:creationId xmlns:p14="http://schemas.microsoft.com/office/powerpoint/2010/main" val="139663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86756-6591-7640-9321-6700DE759776}"/>
              </a:ext>
            </a:extLst>
          </p:cNvPr>
          <p:cNvSpPr>
            <a:spLocks noGrp="1"/>
          </p:cNvSpPr>
          <p:nvPr>
            <p:ph type="title"/>
          </p:nvPr>
        </p:nvSpPr>
        <p:spPr/>
        <p:txBody>
          <a:bodyPr/>
          <a:lstStyle/>
          <a:p>
            <a:r>
              <a:rPr lang="en-AU" dirty="0"/>
              <a:t>What is frustration?</a:t>
            </a:r>
          </a:p>
        </p:txBody>
      </p:sp>
      <p:sp>
        <p:nvSpPr>
          <p:cNvPr id="3" name="Content Placeholder 2">
            <a:extLst>
              <a:ext uri="{FF2B5EF4-FFF2-40B4-BE49-F238E27FC236}">
                <a16:creationId xmlns:a16="http://schemas.microsoft.com/office/drawing/2014/main" id="{2C3C8B1F-69B6-154E-9F03-69E09ADCED39}"/>
              </a:ext>
            </a:extLst>
          </p:cNvPr>
          <p:cNvSpPr>
            <a:spLocks noGrp="1"/>
          </p:cNvSpPr>
          <p:nvPr>
            <p:ph idx="1"/>
          </p:nvPr>
        </p:nvSpPr>
        <p:spPr/>
        <p:txBody>
          <a:bodyPr/>
          <a:lstStyle/>
          <a:p>
            <a:r>
              <a:rPr lang="en-AU" dirty="0"/>
              <a:t>The term frustration has been chosen as it denotes the emotions that arise when either the unexpected or unforeseen occurs, or when a scenario occurs that is perceived as uncontrollable. </a:t>
            </a:r>
          </a:p>
          <a:p>
            <a:r>
              <a:rPr lang="en-AU" dirty="0"/>
              <a:t>Unforeseen and unexpected scenarios that arise during competition can lead to less than desirable circumstances, especially when one considers the physical and emotional nature of a game of RU. </a:t>
            </a:r>
          </a:p>
          <a:p>
            <a:r>
              <a:rPr lang="en-AU" dirty="0"/>
              <a:t>Both expected factors in a game and unexpected factors in a game that cause emotional responses are commonly referred to as factors that increase stress (“stressors”), or anxiety. That is, the emotional response experienced is referred to as anxiety. </a:t>
            </a:r>
          </a:p>
          <a:p>
            <a:pPr marL="0" indent="0">
              <a:buNone/>
            </a:pPr>
            <a:endParaRPr lang="en-AU" dirty="0"/>
          </a:p>
          <a:p>
            <a:endParaRPr lang="en-AU" dirty="0"/>
          </a:p>
        </p:txBody>
      </p:sp>
    </p:spTree>
    <p:extLst>
      <p:ext uri="{BB962C8B-B14F-4D97-AF65-F5344CB8AC3E}">
        <p14:creationId xmlns:p14="http://schemas.microsoft.com/office/powerpoint/2010/main" val="4029256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9560C-92D1-724B-9DB1-611C90DBFCF3}"/>
              </a:ext>
            </a:extLst>
          </p:cNvPr>
          <p:cNvSpPr>
            <a:spLocks noGrp="1"/>
          </p:cNvSpPr>
          <p:nvPr>
            <p:ph type="title"/>
          </p:nvPr>
        </p:nvSpPr>
        <p:spPr/>
        <p:txBody>
          <a:bodyPr/>
          <a:lstStyle/>
          <a:p>
            <a:r>
              <a:rPr lang="en-AU" dirty="0"/>
              <a:t>Frustration</a:t>
            </a:r>
          </a:p>
        </p:txBody>
      </p:sp>
      <p:sp>
        <p:nvSpPr>
          <p:cNvPr id="3" name="Content Placeholder 2">
            <a:extLst>
              <a:ext uri="{FF2B5EF4-FFF2-40B4-BE49-F238E27FC236}">
                <a16:creationId xmlns:a16="http://schemas.microsoft.com/office/drawing/2014/main" id="{DFCB3082-4303-5445-925A-82E131B18D0D}"/>
              </a:ext>
            </a:extLst>
          </p:cNvPr>
          <p:cNvSpPr>
            <a:spLocks noGrp="1"/>
          </p:cNvSpPr>
          <p:nvPr>
            <p:ph idx="1"/>
          </p:nvPr>
        </p:nvSpPr>
        <p:spPr/>
        <p:txBody>
          <a:bodyPr/>
          <a:lstStyle/>
          <a:p>
            <a:r>
              <a:rPr lang="en-AU" dirty="0"/>
              <a:t>Analysis of research conducted in the area of sport psychology around the world and the relevant findings of these studies shows that performance is hampered by feelings of frustration on the part of referees, athletes and coaches in a competition environment. </a:t>
            </a:r>
          </a:p>
          <a:p>
            <a:r>
              <a:rPr lang="en-AU" dirty="0"/>
              <a:t>It is interesting to note that a study conducted in the United States indicate that officials consistently report </a:t>
            </a:r>
            <a:r>
              <a:rPr lang="en-AU" i="1" dirty="0"/>
              <a:t>“frustration, abuse and being unappreciated” </a:t>
            </a:r>
            <a:r>
              <a:rPr lang="en-AU" dirty="0"/>
              <a:t>as common concerns in there chosen pursuits. </a:t>
            </a:r>
          </a:p>
          <a:p>
            <a:endParaRPr lang="en-AU" dirty="0"/>
          </a:p>
        </p:txBody>
      </p:sp>
    </p:spTree>
    <p:extLst>
      <p:ext uri="{BB962C8B-B14F-4D97-AF65-F5344CB8AC3E}">
        <p14:creationId xmlns:p14="http://schemas.microsoft.com/office/powerpoint/2010/main" val="413730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A44A-1B73-A94A-95E7-1963666B0C51}"/>
              </a:ext>
            </a:extLst>
          </p:cNvPr>
          <p:cNvSpPr>
            <a:spLocks noGrp="1"/>
          </p:cNvSpPr>
          <p:nvPr>
            <p:ph type="title"/>
          </p:nvPr>
        </p:nvSpPr>
        <p:spPr/>
        <p:txBody>
          <a:bodyPr/>
          <a:lstStyle/>
          <a:p>
            <a:r>
              <a:rPr lang="en-AU" dirty="0"/>
              <a:t>Further definition of frustration</a:t>
            </a:r>
          </a:p>
        </p:txBody>
      </p:sp>
      <p:sp>
        <p:nvSpPr>
          <p:cNvPr id="3" name="Content Placeholder 2">
            <a:extLst>
              <a:ext uri="{FF2B5EF4-FFF2-40B4-BE49-F238E27FC236}">
                <a16:creationId xmlns:a16="http://schemas.microsoft.com/office/drawing/2014/main" id="{663E4F3E-D72D-7346-8E21-12E3A4F10396}"/>
              </a:ext>
            </a:extLst>
          </p:cNvPr>
          <p:cNvSpPr>
            <a:spLocks noGrp="1"/>
          </p:cNvSpPr>
          <p:nvPr>
            <p:ph idx="1"/>
          </p:nvPr>
        </p:nvSpPr>
        <p:spPr/>
        <p:txBody>
          <a:bodyPr>
            <a:normAutofit lnSpcReduction="10000"/>
          </a:bodyPr>
          <a:lstStyle/>
          <a:p>
            <a:r>
              <a:rPr lang="en-AU" dirty="0" err="1"/>
              <a:t>Spielberger</a:t>
            </a:r>
            <a:r>
              <a:rPr lang="en-AU" dirty="0"/>
              <a:t> (1972) best defines the emotion felt under frustrating circumstances as “state anxiety” . Psychologists that followed </a:t>
            </a:r>
            <a:r>
              <a:rPr lang="en-AU" dirty="0" err="1"/>
              <a:t>Spielberger</a:t>
            </a:r>
            <a:r>
              <a:rPr lang="en-AU" dirty="0"/>
              <a:t> further defined </a:t>
            </a:r>
            <a:r>
              <a:rPr lang="en-AU" b="1" dirty="0"/>
              <a:t>“state anxiety</a:t>
            </a:r>
            <a:r>
              <a:rPr lang="en-AU" dirty="0"/>
              <a:t>” to be: </a:t>
            </a:r>
          </a:p>
          <a:p>
            <a:r>
              <a:rPr lang="en-AU" i="1" dirty="0"/>
              <a:t>“conscious feelings of apprehension and tension due mainly to the individuals perception of the present or upcoming scenario as threatening.” </a:t>
            </a:r>
          </a:p>
          <a:p>
            <a:r>
              <a:rPr lang="en-AU" dirty="0"/>
              <a:t>From this point it would be more appropriate replace the term “frustration” with “anxiety”. </a:t>
            </a:r>
          </a:p>
          <a:p>
            <a:r>
              <a:rPr lang="en-AU" i="1" u="sng" dirty="0"/>
              <a:t>State anxiety </a:t>
            </a:r>
            <a:r>
              <a:rPr lang="en-AU" i="1" dirty="0"/>
              <a:t>- arises when the person makes a mental assessment of some type of threat. When the object or situation that is perceived as threatening goes away, the person no longer experiences anxiety. </a:t>
            </a:r>
          </a:p>
          <a:p>
            <a:r>
              <a:rPr lang="en-AU" i="1" u="sng" dirty="0"/>
              <a:t>Trait anxiety </a:t>
            </a:r>
            <a:r>
              <a:rPr lang="en-AU" i="1" dirty="0"/>
              <a:t>- describes a personality characteristic rather than a temporary feeling.</a:t>
            </a:r>
          </a:p>
          <a:p>
            <a:endParaRPr lang="en-AU" dirty="0"/>
          </a:p>
        </p:txBody>
      </p:sp>
    </p:spTree>
    <p:extLst>
      <p:ext uri="{BB962C8B-B14F-4D97-AF65-F5344CB8AC3E}">
        <p14:creationId xmlns:p14="http://schemas.microsoft.com/office/powerpoint/2010/main" val="2244999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A9C7B-33EE-A641-88CF-C053C985B2AA}"/>
              </a:ext>
            </a:extLst>
          </p:cNvPr>
          <p:cNvSpPr>
            <a:spLocks noGrp="1"/>
          </p:cNvSpPr>
          <p:nvPr>
            <p:ph type="title"/>
          </p:nvPr>
        </p:nvSpPr>
        <p:spPr/>
        <p:txBody>
          <a:bodyPr/>
          <a:lstStyle/>
          <a:p>
            <a:r>
              <a:rPr lang="en-AU" dirty="0"/>
              <a:t>Anxiety and arousal</a:t>
            </a:r>
          </a:p>
        </p:txBody>
      </p:sp>
      <p:sp>
        <p:nvSpPr>
          <p:cNvPr id="3" name="Content Placeholder 2">
            <a:extLst>
              <a:ext uri="{FF2B5EF4-FFF2-40B4-BE49-F238E27FC236}">
                <a16:creationId xmlns:a16="http://schemas.microsoft.com/office/drawing/2014/main" id="{A47AC667-CB43-604D-A735-39F012328632}"/>
              </a:ext>
            </a:extLst>
          </p:cNvPr>
          <p:cNvSpPr>
            <a:spLocks noGrp="1"/>
          </p:cNvSpPr>
          <p:nvPr>
            <p:ph idx="1"/>
          </p:nvPr>
        </p:nvSpPr>
        <p:spPr/>
        <p:txBody>
          <a:bodyPr/>
          <a:lstStyle/>
          <a:p>
            <a:r>
              <a:rPr lang="en-AU" dirty="0"/>
              <a:t>A mistake commonly made is that anxiety and arousal are one and the same, however, </a:t>
            </a:r>
            <a:r>
              <a:rPr lang="en-AU" i="1" dirty="0"/>
              <a:t>M. </a:t>
            </a:r>
            <a:r>
              <a:rPr lang="en-AU" i="1" dirty="0" err="1"/>
              <a:t>Anshell</a:t>
            </a:r>
            <a:r>
              <a:rPr lang="en-AU" i="1" dirty="0"/>
              <a:t> </a:t>
            </a:r>
            <a:r>
              <a:rPr lang="en-AU" sz="1600" i="1" dirty="0"/>
              <a:t>(SPORT PSYCHOLOGY: from theory to practice, 1994)</a:t>
            </a:r>
            <a:r>
              <a:rPr lang="en-AU" sz="1600" dirty="0"/>
              <a:t> </a:t>
            </a:r>
            <a:r>
              <a:rPr lang="en-AU" dirty="0"/>
              <a:t>asserts that reaching and maintaining the proper emotional state that will allow athletes to perform to their potential, </a:t>
            </a:r>
            <a:r>
              <a:rPr lang="en-AU" b="1" dirty="0"/>
              <a:t>is to regulate two separate emotions that both play primary roles in performance - anxiety and arousal. </a:t>
            </a:r>
          </a:p>
          <a:p>
            <a:r>
              <a:rPr lang="en-AU" dirty="0"/>
              <a:t>A simple difference between the two emotions suggested by Ansell is to </a:t>
            </a:r>
            <a:r>
              <a:rPr lang="en-AU" b="1" u="sng" dirty="0"/>
              <a:t>consider anxiety as being psychological and arousal as being physiological</a:t>
            </a:r>
            <a:r>
              <a:rPr lang="en-AU" dirty="0"/>
              <a:t>. </a:t>
            </a:r>
          </a:p>
          <a:p>
            <a:endParaRPr lang="en-AU" dirty="0"/>
          </a:p>
          <a:p>
            <a:endParaRPr lang="en-AU" dirty="0"/>
          </a:p>
        </p:txBody>
      </p:sp>
    </p:spTree>
    <p:extLst>
      <p:ext uri="{BB962C8B-B14F-4D97-AF65-F5344CB8AC3E}">
        <p14:creationId xmlns:p14="http://schemas.microsoft.com/office/powerpoint/2010/main" val="105643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BD763-FADC-1F48-A3E1-076722B20193}"/>
              </a:ext>
            </a:extLst>
          </p:cNvPr>
          <p:cNvSpPr>
            <a:spLocks noGrp="1"/>
          </p:cNvSpPr>
          <p:nvPr>
            <p:ph type="title"/>
          </p:nvPr>
        </p:nvSpPr>
        <p:spPr/>
        <p:txBody>
          <a:bodyPr/>
          <a:lstStyle/>
          <a:p>
            <a:r>
              <a:rPr lang="en-AU" dirty="0"/>
              <a:t>anxiety</a:t>
            </a:r>
          </a:p>
        </p:txBody>
      </p:sp>
      <p:sp>
        <p:nvSpPr>
          <p:cNvPr id="3" name="Content Placeholder 2">
            <a:extLst>
              <a:ext uri="{FF2B5EF4-FFF2-40B4-BE49-F238E27FC236}">
                <a16:creationId xmlns:a16="http://schemas.microsoft.com/office/drawing/2014/main" id="{88C681DA-7D93-CD46-886F-755ADC1B30D7}"/>
              </a:ext>
            </a:extLst>
          </p:cNvPr>
          <p:cNvSpPr>
            <a:spLocks noGrp="1"/>
          </p:cNvSpPr>
          <p:nvPr>
            <p:ph idx="1"/>
          </p:nvPr>
        </p:nvSpPr>
        <p:spPr/>
        <p:txBody>
          <a:bodyPr/>
          <a:lstStyle/>
          <a:p>
            <a:r>
              <a:rPr lang="en-AU" dirty="0"/>
              <a:t>“anxiety” is the unpleasant emotional reaction when the autonomic nervous system (</a:t>
            </a:r>
            <a:r>
              <a:rPr lang="en-AU" dirty="0" err="1"/>
              <a:t>ie</a:t>
            </a:r>
            <a:r>
              <a:rPr lang="en-AU" dirty="0"/>
              <a:t> uncontrolled physiological responses such as heavy breathing, sweating and increase in heart rate) is aroused. </a:t>
            </a:r>
          </a:p>
          <a:p>
            <a:r>
              <a:rPr lang="en-AU" dirty="0"/>
              <a:t>Consequently, anxiety can be considered the emotional impact or cognitive dimension of arousal </a:t>
            </a:r>
            <a:r>
              <a:rPr lang="en-AU" dirty="0" err="1"/>
              <a:t>ie</a:t>
            </a:r>
            <a:r>
              <a:rPr lang="en-AU" dirty="0"/>
              <a:t>, arousal is essentially a physiological response and anxiety is a cognitive process. </a:t>
            </a:r>
          </a:p>
          <a:p>
            <a:r>
              <a:rPr lang="en-AU" dirty="0"/>
              <a:t>There is for each referee and athlete a level of arousal that will enable maximum potential performance to occur. </a:t>
            </a:r>
          </a:p>
          <a:p>
            <a:endParaRPr lang="en-AU" dirty="0"/>
          </a:p>
        </p:txBody>
      </p:sp>
    </p:spTree>
    <p:extLst>
      <p:ext uri="{BB962C8B-B14F-4D97-AF65-F5344CB8AC3E}">
        <p14:creationId xmlns:p14="http://schemas.microsoft.com/office/powerpoint/2010/main" val="3577816671"/>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229</TotalTime>
  <Words>2114</Words>
  <Application>Microsoft Macintosh PowerPoint</Application>
  <PresentationFormat>Widescreen</PresentationFormat>
  <Paragraphs>90</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Century Gothic</vt:lpstr>
      <vt:lpstr>Vapor Trail</vt:lpstr>
      <vt:lpstr>The effects of referee and player frustration on a game of rugby</vt:lpstr>
      <vt:lpstr>reasoning</vt:lpstr>
      <vt:lpstr>What is control?</vt:lpstr>
      <vt:lpstr>Rationale of this study</vt:lpstr>
      <vt:lpstr>What is frustration?</vt:lpstr>
      <vt:lpstr>Frustration</vt:lpstr>
      <vt:lpstr>Further definition of frustration</vt:lpstr>
      <vt:lpstr>Anxiety and arousal</vt:lpstr>
      <vt:lpstr>anxiety</vt:lpstr>
      <vt:lpstr>arousal</vt:lpstr>
      <vt:lpstr>Performing in competition</vt:lpstr>
      <vt:lpstr>E.g’s of situations that lead to frustration (anxiety) in referees </vt:lpstr>
      <vt:lpstr>E.g’s of situations that lead to frustration (anxiety) in referees </vt:lpstr>
      <vt:lpstr>e.g’s of situations that lead to frustration (anxiety) in referees </vt:lpstr>
      <vt:lpstr>Result of a frustrated referee</vt:lpstr>
      <vt:lpstr>the decision making process </vt:lpstr>
      <vt:lpstr>Strategies to deal with anxiety/frustration</vt:lpstr>
      <vt:lpstr>Strategies to deal with anxiety/frustration</vt:lpstr>
      <vt:lpstr>Strategies to deal with anxiety/frustration</vt:lpstr>
      <vt:lpstr>Strategies to deal with anxiety/frustration</vt:lpstr>
      <vt:lpstr>conclusion</vt:lpstr>
      <vt:lpstr>Conclusion</vt:lpstr>
      <vt:lpstr>conclusion</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referee and player frustration on a game of rugby</dc:title>
  <dc:creator>Chris Wellington</dc:creator>
  <cp:lastModifiedBy>Chris Wellington</cp:lastModifiedBy>
  <cp:revision>22</cp:revision>
  <dcterms:created xsi:type="dcterms:W3CDTF">2018-04-30T01:26:32Z</dcterms:created>
  <dcterms:modified xsi:type="dcterms:W3CDTF">2018-04-30T05:25:44Z</dcterms:modified>
</cp:coreProperties>
</file>